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2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B28724-D996-44E7-A722-6501A98DC9F4}" v="2" dt="2025-08-31T16:10:21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ia Shevchenko" userId="c8da04318c1e589f" providerId="LiveId" clId="{93B28724-D996-44E7-A722-6501A98DC9F4}"/>
    <pc:docChg chg="addSld delSld modSld">
      <pc:chgData name="Nataliia Shevchenko" userId="c8da04318c1e589f" providerId="LiveId" clId="{93B28724-D996-44E7-A722-6501A98DC9F4}" dt="2025-08-31T16:09:56.972" v="1" actId="47"/>
      <pc:docMkLst>
        <pc:docMk/>
      </pc:docMkLst>
      <pc:sldChg chg="del">
        <pc:chgData name="Nataliia Shevchenko" userId="c8da04318c1e589f" providerId="LiveId" clId="{93B28724-D996-44E7-A722-6501A98DC9F4}" dt="2025-08-31T16:09:56.972" v="1" actId="47"/>
        <pc:sldMkLst>
          <pc:docMk/>
          <pc:sldMk cId="1001907503" sldId="256"/>
        </pc:sldMkLst>
      </pc:sldChg>
      <pc:sldChg chg="add">
        <pc:chgData name="Nataliia Shevchenko" userId="c8da04318c1e589f" providerId="LiveId" clId="{93B28724-D996-44E7-A722-6501A98DC9F4}" dt="2025-08-31T16:09:18.533" v="0"/>
        <pc:sldMkLst>
          <pc:docMk/>
          <pc:sldMk cId="785390002" sldId="258"/>
        </pc:sldMkLst>
      </pc:sldChg>
      <pc:sldChg chg="add">
        <pc:chgData name="Nataliia Shevchenko" userId="c8da04318c1e589f" providerId="LiveId" clId="{93B28724-D996-44E7-A722-6501A98DC9F4}" dt="2025-08-31T16:09:18.533" v="0"/>
        <pc:sldMkLst>
          <pc:docMk/>
          <pc:sldMk cId="2218245485" sldId="259"/>
        </pc:sldMkLst>
      </pc:sldChg>
      <pc:sldChg chg="add">
        <pc:chgData name="Nataliia Shevchenko" userId="c8da04318c1e589f" providerId="LiveId" clId="{93B28724-D996-44E7-A722-6501A98DC9F4}" dt="2025-08-31T16:09:18.533" v="0"/>
        <pc:sldMkLst>
          <pc:docMk/>
          <pc:sldMk cId="1725201272" sldId="260"/>
        </pc:sldMkLst>
      </pc:sldChg>
      <pc:sldChg chg="add">
        <pc:chgData name="Nataliia Shevchenko" userId="c8da04318c1e589f" providerId="LiveId" clId="{93B28724-D996-44E7-A722-6501A98DC9F4}" dt="2025-08-31T16:09:18.533" v="0"/>
        <pc:sldMkLst>
          <pc:docMk/>
          <pc:sldMk cId="4265008483" sldId="261"/>
        </pc:sldMkLst>
      </pc:sldChg>
      <pc:sldChg chg="add">
        <pc:chgData name="Nataliia Shevchenko" userId="c8da04318c1e589f" providerId="LiveId" clId="{93B28724-D996-44E7-A722-6501A98DC9F4}" dt="2025-08-31T16:09:18.533" v="0"/>
        <pc:sldMkLst>
          <pc:docMk/>
          <pc:sldMk cId="473795390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4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8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5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1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45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1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2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2D9175F-6F0C-492A-A41F-3A32F8D4FD70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C74E3F3-079F-48B6-8905-5C52FA2E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63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NataliiaShevchenko620/LaunchWiseA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0BA639-337A-A4A1-174C-E70BCDC8A3F6}"/>
              </a:ext>
            </a:extLst>
          </p:cNvPr>
          <p:cNvSpPr txBox="1"/>
          <p:nvPr/>
        </p:nvSpPr>
        <p:spPr>
          <a:xfrm>
            <a:off x="260130" y="123825"/>
            <a:ext cx="511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LaunchWise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8B951-E4C6-37B1-B7B3-2DE09592B359}"/>
              </a:ext>
            </a:extLst>
          </p:cNvPr>
          <p:cNvSpPr txBox="1"/>
          <p:nvPr/>
        </p:nvSpPr>
        <p:spPr>
          <a:xfrm>
            <a:off x="260130" y="647045"/>
            <a:ext cx="73598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Imagine you're an entrepreneur evaluating whether a new location — say, a densely populated county in New Jersey — is the right spot to open your next coffee shop or cleaning service. And you’re asking yourself one essential question: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"Will my business succeed here?"</a:t>
            </a:r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That’s exactly where </a:t>
            </a:r>
            <a:r>
              <a:rPr lang="en-US" b="1" dirty="0">
                <a:hlinkClick r:id="rId2"/>
              </a:rPr>
              <a:t>LaunchWise AI</a:t>
            </a:r>
            <a:r>
              <a:rPr lang="en-US" dirty="0"/>
              <a:t> comes in.</a:t>
            </a:r>
          </a:p>
          <a:p>
            <a:pPr fontAlgn="base"/>
            <a:endParaRPr lang="en-US" b="1" dirty="0"/>
          </a:p>
          <a:p>
            <a:pPr fontAlgn="base"/>
            <a:r>
              <a:rPr lang="en-US" b="1" dirty="0"/>
              <a:t>LaunchWise AI</a:t>
            </a:r>
            <a:r>
              <a:rPr lang="en-US" dirty="0"/>
              <a:t> combines Gemini’s generative power, real-world data, and vector search to emulate the thought process of a seasoned business analyst — instantly.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Whether you're eyeing a cleaning service in New Jersey or a café in Illinois, </a:t>
            </a:r>
            <a:r>
              <a:rPr lang="en-US" b="1" dirty="0"/>
              <a:t>LaunchWise AI</a:t>
            </a:r>
            <a:r>
              <a:rPr lang="en-US" dirty="0"/>
              <a:t> provides a structured, evidence-based recommendation grounded in demographics, competition, economic trends, and local regulations. And the best part? It all happens through a simple chat interface.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Now the question is no longer </a:t>
            </a:r>
            <a:r>
              <a:rPr lang="en-US" i="1" dirty="0"/>
              <a:t>"what if?"</a:t>
            </a:r>
            <a:r>
              <a:rPr lang="en-US" dirty="0"/>
              <a:t> — but </a:t>
            </a:r>
            <a:r>
              <a:rPr lang="en-US" b="1" dirty="0"/>
              <a:t>"how exactly?"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378D8-731E-5FD7-3AD7-A7B6EEF8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9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C412-FBC5-7608-77DB-7DEDF9E1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3B14DC6-EEDB-7655-DFCE-621EB5AE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88" y="123825"/>
            <a:ext cx="5295900" cy="66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6FC88-61D8-442E-6F24-6CBC2FDDB562}"/>
              </a:ext>
            </a:extLst>
          </p:cNvPr>
          <p:cNvSpPr txBox="1"/>
          <p:nvPr/>
        </p:nvSpPr>
        <p:spPr>
          <a:xfrm>
            <a:off x="260130" y="123825"/>
            <a:ext cx="511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High-level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1047C-0053-628E-4982-F03E4F44F95E}"/>
              </a:ext>
            </a:extLst>
          </p:cNvPr>
          <p:cNvSpPr txBox="1"/>
          <p:nvPr/>
        </p:nvSpPr>
        <p:spPr>
          <a:xfrm>
            <a:off x="260130" y="647045"/>
            <a:ext cx="641196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front-end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FastAPI</a:t>
            </a:r>
            <a:r>
              <a:rPr lang="en-US" dirty="0"/>
              <a:t> – back-end API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LangGraph</a:t>
            </a:r>
            <a:r>
              <a:rPr lang="en-US" b="1" dirty="0"/>
              <a:t>/</a:t>
            </a:r>
            <a:r>
              <a:rPr lang="en-US" b="1" dirty="0" err="1"/>
              <a:t>LangChain</a:t>
            </a:r>
            <a:r>
              <a:rPr lang="en-US" dirty="0"/>
              <a:t> – core GenAI component that communicates with Gemini-2.0-flash 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FastMCP</a:t>
            </a:r>
            <a:r>
              <a:rPr lang="en-US" dirty="0"/>
              <a:t> – MCP server that exposes tools for </a:t>
            </a:r>
            <a:r>
              <a:rPr lang="en-US" dirty="0" err="1"/>
              <a:t>LangChain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Postgres DB</a:t>
            </a:r>
            <a:r>
              <a:rPr lang="en-US" dirty="0"/>
              <a:t> – database for staging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Application 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React</a:t>
            </a:r>
            <a:r>
              <a:rPr lang="en-US" dirty="0"/>
              <a:t> application calls </a:t>
            </a:r>
            <a:r>
              <a:rPr lang="en-US" b="1" dirty="0"/>
              <a:t>/chat</a:t>
            </a:r>
            <a:r>
              <a:rPr lang="en-US" dirty="0"/>
              <a:t> </a:t>
            </a:r>
            <a:r>
              <a:rPr lang="en-US" b="1" dirty="0"/>
              <a:t>API</a:t>
            </a:r>
            <a:r>
              <a:rPr lang="en-US" dirty="0"/>
              <a:t> endpoint and passing </a:t>
            </a:r>
            <a:r>
              <a:rPr lang="en-US" b="1" dirty="0"/>
              <a:t>state</a:t>
            </a:r>
            <a:r>
              <a:rPr lang="en-US" dirty="0"/>
              <a:t> (the user prompt and conversation history)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API</a:t>
            </a:r>
            <a:r>
              <a:rPr lang="en-US" dirty="0"/>
              <a:t> invokes </a:t>
            </a:r>
            <a:r>
              <a:rPr lang="en-US" b="1" dirty="0" err="1"/>
              <a:t>LangGraph</a:t>
            </a:r>
            <a:r>
              <a:rPr lang="en-US" b="1" dirty="0"/>
              <a:t>/</a:t>
            </a:r>
            <a:r>
              <a:rPr lang="en-US" b="1" dirty="0" err="1"/>
              <a:t>LangChain</a:t>
            </a:r>
            <a:r>
              <a:rPr lang="en-US" b="1" dirty="0"/>
              <a:t> </a:t>
            </a:r>
            <a:r>
              <a:rPr lang="en-US" dirty="0"/>
              <a:t>passing </a:t>
            </a:r>
            <a:r>
              <a:rPr lang="en-US" b="1" dirty="0"/>
              <a:t>state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LangGraph</a:t>
            </a:r>
            <a:r>
              <a:rPr lang="en-US" b="1" dirty="0"/>
              <a:t>/</a:t>
            </a:r>
            <a:r>
              <a:rPr lang="en-US" b="1" dirty="0" err="1"/>
              <a:t>LangChain</a:t>
            </a:r>
            <a:r>
              <a:rPr lang="en-US" b="1" dirty="0"/>
              <a:t> </a:t>
            </a:r>
            <a:r>
              <a:rPr lang="en-US" dirty="0"/>
              <a:t>may call tools through </a:t>
            </a:r>
            <a:r>
              <a:rPr lang="en-US" b="1" dirty="0" err="1"/>
              <a:t>FastMCP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LangGraph</a:t>
            </a:r>
            <a:r>
              <a:rPr lang="en-US" b="1" dirty="0"/>
              <a:t>/</a:t>
            </a:r>
            <a:r>
              <a:rPr lang="en-US" b="1" dirty="0" err="1"/>
              <a:t>LangChain</a:t>
            </a:r>
            <a:r>
              <a:rPr lang="en-US" dirty="0"/>
              <a:t> generates text response, adds it to </a:t>
            </a:r>
            <a:r>
              <a:rPr lang="en-US" b="1" dirty="0"/>
              <a:t>state</a:t>
            </a:r>
            <a:r>
              <a:rPr lang="en-US" dirty="0"/>
              <a:t> and returns to </a:t>
            </a:r>
            <a:r>
              <a:rPr lang="en-US" b="1" dirty="0"/>
              <a:t>API</a:t>
            </a:r>
            <a:r>
              <a:rPr lang="en-US" dirty="0"/>
              <a:t> as a graph response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Additional data generated by tools (e.g. pictures) is passed through Postgres DB as </a:t>
            </a:r>
            <a:r>
              <a:rPr lang="en-US" b="1" dirty="0" err="1"/>
              <a:t>inline_data</a:t>
            </a:r>
            <a:r>
              <a:rPr lang="en-US" dirty="0"/>
              <a:t> object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API</a:t>
            </a:r>
            <a:r>
              <a:rPr lang="en-US" dirty="0"/>
              <a:t> method combines the </a:t>
            </a:r>
            <a:r>
              <a:rPr lang="en-US" b="1" dirty="0"/>
              <a:t>text</a:t>
            </a:r>
            <a:r>
              <a:rPr lang="en-US" dirty="0"/>
              <a:t> and </a:t>
            </a:r>
            <a:r>
              <a:rPr lang="en-US" b="1" dirty="0" err="1"/>
              <a:t>inline_data</a:t>
            </a:r>
            <a:r>
              <a:rPr lang="en-US" b="1" dirty="0"/>
              <a:t> </a:t>
            </a:r>
            <a:r>
              <a:rPr lang="en-US" dirty="0"/>
              <a:t>responses together and returns to </a:t>
            </a:r>
            <a:r>
              <a:rPr lang="en-US" b="1" dirty="0"/>
              <a:t>React</a:t>
            </a:r>
            <a:r>
              <a:rPr lang="en-US" dirty="0"/>
              <a:t> application as an </a:t>
            </a:r>
            <a:r>
              <a:rPr lang="en-US" b="1" dirty="0"/>
              <a:t>API</a:t>
            </a:r>
            <a:r>
              <a:rPr lang="en-US" dirty="0"/>
              <a:t> response. The application renders the response</a:t>
            </a:r>
          </a:p>
        </p:txBody>
      </p:sp>
    </p:spTree>
    <p:extLst>
      <p:ext uri="{BB962C8B-B14F-4D97-AF65-F5344CB8AC3E}">
        <p14:creationId xmlns:p14="http://schemas.microsoft.com/office/powerpoint/2010/main" val="47379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954B-2C64-2736-AA49-56FAC903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652C13-02BB-FBAD-4822-41153A54FA7C}"/>
              </a:ext>
            </a:extLst>
          </p:cNvPr>
          <p:cNvSpPr txBox="1"/>
          <p:nvPr/>
        </p:nvSpPr>
        <p:spPr>
          <a:xfrm>
            <a:off x="260130" y="123825"/>
            <a:ext cx="511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Available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84116-9E05-04B9-19B0-4A9ADD80154C}"/>
              </a:ext>
            </a:extLst>
          </p:cNvPr>
          <p:cNvSpPr txBox="1"/>
          <p:nvPr/>
        </p:nvSpPr>
        <p:spPr>
          <a:xfrm>
            <a:off x="260130" y="647045"/>
            <a:ext cx="48400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get_industry_insights</a:t>
            </a:r>
            <a:r>
              <a:rPr lang="en-US" dirty="0"/>
              <a:t> – RAG tools that extracts and summarizes insights from documents stored in </a:t>
            </a:r>
            <a:r>
              <a:rPr lang="en-US" dirty="0" err="1"/>
              <a:t>ChromaDB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get_census_demographics</a:t>
            </a:r>
            <a:r>
              <a:rPr lang="en-US" dirty="0"/>
              <a:t> – calls Census API to get metrics for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get_metric_value</a:t>
            </a:r>
            <a:r>
              <a:rPr lang="en-US" dirty="0"/>
              <a:t> – returns latest statistics for county pre-stored in </a:t>
            </a:r>
            <a:r>
              <a:rPr lang="en-US" dirty="0" err="1"/>
              <a:t>PostgresDB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get_metric_value_trend</a:t>
            </a:r>
            <a:r>
              <a:rPr lang="en-US" dirty="0"/>
              <a:t> – returns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analyze_market_opportunity</a:t>
            </a:r>
            <a:r>
              <a:rPr lang="en-US" dirty="0"/>
              <a:t> – tool-in-a-tool framework (see next slide for details)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get_similar_counties_by_metric</a:t>
            </a:r>
            <a:r>
              <a:rPr lang="en-US" dirty="0"/>
              <a:t> – searches up 10 similar counties by per capita income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count_competitors</a:t>
            </a:r>
            <a:r>
              <a:rPr lang="en-US" dirty="0"/>
              <a:t> – calls Google Places API to count business in the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create_chart</a:t>
            </a:r>
            <a:r>
              <a:rPr lang="en-US" dirty="0"/>
              <a:t> – calls LLM’s Code Execution tool to generate a chart by its description and source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find_grants</a:t>
            </a:r>
            <a:r>
              <a:rPr lang="en-US" dirty="0"/>
              <a:t> – calls Search with grounding tool to get info about available grants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check_regulations</a:t>
            </a:r>
            <a:r>
              <a:rPr lang="en-US" dirty="0"/>
              <a:t> – known regulations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2666B2-AE4F-5F7B-E236-E9567BED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482" y="0"/>
            <a:ext cx="7328338" cy="676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0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86D53-D283-FD3F-442D-F48CDF6C9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CF4EBF1-8BD1-D03D-1EC7-B346E9C6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37" y="647045"/>
            <a:ext cx="8309414" cy="553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04B80-5661-FC92-29EC-5DCE66C08948}"/>
              </a:ext>
            </a:extLst>
          </p:cNvPr>
          <p:cNvSpPr txBox="1"/>
          <p:nvPr/>
        </p:nvSpPr>
        <p:spPr>
          <a:xfrm>
            <a:off x="260130" y="123825"/>
            <a:ext cx="511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Tool-in-a-Tool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71130-148C-6831-8755-891B0D7E7AF3}"/>
              </a:ext>
            </a:extLst>
          </p:cNvPr>
          <p:cNvSpPr txBox="1"/>
          <p:nvPr/>
        </p:nvSpPr>
        <p:spPr>
          <a:xfrm>
            <a:off x="260130" y="647045"/>
            <a:ext cx="35630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Analyze_market_opportunity</a:t>
            </a:r>
            <a:r>
              <a:rPr lang="en-US" b="1" dirty="0"/>
              <a:t> </a:t>
            </a:r>
            <a:r>
              <a:rPr lang="en-US" dirty="0"/>
              <a:t>tool does not analyze the market directly; instead, it passes a step-by-step</a:t>
            </a:r>
            <a:r>
              <a:rPr lang="en-US" i="1" dirty="0"/>
              <a:t> </a:t>
            </a:r>
            <a:r>
              <a:rPr lang="en-US" i="1" dirty="0" err="1"/>
              <a:t>system_instruction</a:t>
            </a:r>
            <a:r>
              <a:rPr lang="en-US" b="1" i="1" dirty="0"/>
              <a:t> </a:t>
            </a:r>
            <a:r>
              <a:rPr lang="en-US" dirty="0"/>
              <a:t>to the LLM, telling it which supporting tools to call (such as </a:t>
            </a:r>
            <a:r>
              <a:rPr lang="en-US" b="1" dirty="0" err="1"/>
              <a:t>get_similar_counties_by_metric</a:t>
            </a:r>
            <a:r>
              <a:rPr lang="en-US" dirty="0"/>
              <a:t>, </a:t>
            </a:r>
            <a:r>
              <a:rPr lang="en-US" b="1" dirty="0" err="1"/>
              <a:t>count_competitors</a:t>
            </a:r>
            <a:r>
              <a:rPr lang="en-US" b="1" dirty="0"/>
              <a:t>, </a:t>
            </a:r>
            <a:r>
              <a:rPr lang="en-US" b="1" dirty="0" err="1"/>
              <a:t>create_chart</a:t>
            </a:r>
            <a:r>
              <a:rPr lang="en-US" dirty="0"/>
              <a:t>) and how to synthesize the results into a cohesive strategy. </a:t>
            </a:r>
          </a:p>
          <a:p>
            <a:r>
              <a:rPr lang="en-US" dirty="0"/>
              <a:t>This approach turns a single user query into a full-fledged decision-making session, where the model acts like a business analyst — asking itself intermediate questions, calculating medians, comparing markets, generating charts — all within one call.</a:t>
            </a:r>
          </a:p>
        </p:txBody>
      </p:sp>
    </p:spTree>
    <p:extLst>
      <p:ext uri="{BB962C8B-B14F-4D97-AF65-F5344CB8AC3E}">
        <p14:creationId xmlns:p14="http://schemas.microsoft.com/office/powerpoint/2010/main" val="221824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1CC1E-BF20-B94E-4E7C-5D138AC4A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AFC2884-BCE5-F9F9-6E1A-47299DEE0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952" y="52686"/>
            <a:ext cx="7338793" cy="67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935C0-E12F-C7B1-7EF9-623D41551257}"/>
              </a:ext>
            </a:extLst>
          </p:cNvPr>
          <p:cNvSpPr txBox="1"/>
          <p:nvPr/>
        </p:nvSpPr>
        <p:spPr>
          <a:xfrm>
            <a:off x="260130" y="123825"/>
            <a:ext cx="413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Sample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9C5A7-E923-38EC-C9EE-23BB09AE9EB0}"/>
              </a:ext>
            </a:extLst>
          </p:cNvPr>
          <p:cNvSpPr txBox="1"/>
          <p:nvPr/>
        </p:nvSpPr>
        <p:spPr>
          <a:xfrm>
            <a:off x="260130" y="647045"/>
            <a:ext cx="45168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 the </a:t>
            </a:r>
            <a:r>
              <a:rPr lang="en-US" i="1" dirty="0"/>
              <a:t>system instruction </a:t>
            </a:r>
            <a:r>
              <a:rPr lang="en-US" dirty="0" err="1"/>
              <a:t>LangGraph</a:t>
            </a:r>
            <a:r>
              <a:rPr lang="en-US" dirty="0"/>
              <a:t> chat-bot first asks you about your name, business type and county and state where you are going to open your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the chat asks, would you like to conduct a full market analysis. The result of such analysis in presented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user also can ask about other available tools and then leverage them by asking questions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“Show me a per capita income trend in the county as a line chart”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“Show me available grants options for my business in  the county”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“Show me available industry insights for my business”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“Show me available Census metrics” – “Visualize male/female distribution as a pie chart”</a:t>
            </a:r>
          </a:p>
        </p:txBody>
      </p:sp>
    </p:spTree>
    <p:extLst>
      <p:ext uri="{BB962C8B-B14F-4D97-AF65-F5344CB8AC3E}">
        <p14:creationId xmlns:p14="http://schemas.microsoft.com/office/powerpoint/2010/main" val="426500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678</Words>
  <Application>Microsoft Office PowerPoint</Application>
  <PresentationFormat>Widescreen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Nataliia Shevchenko</dc:creator>
  <cp:lastModifiedBy>Nataliia Shevchenko</cp:lastModifiedBy>
  <cp:revision>1</cp:revision>
  <dcterms:created xsi:type="dcterms:W3CDTF">2025-08-31T16:07:39Z</dcterms:created>
  <dcterms:modified xsi:type="dcterms:W3CDTF">2025-08-31T16:10:27Z</dcterms:modified>
</cp:coreProperties>
</file>